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C8"/>
    <a:srgbClr val="009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71D27-EC00-E399-583A-E7DA118EB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DB491D-D745-B9F9-E8C4-74FBE40F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16F811-DDCF-B658-CA4E-32E76873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30077B-B160-4720-EEFF-88F0279A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3AFCDB-A374-78FE-0ADB-B9D81B4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13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DBEC84-588F-E7B6-74B6-74C32EB0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7038BA-7316-AFB7-D5A9-600D70CDD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205F5A-F867-24F4-BEDE-32C78EDC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56E16-BDF4-2EBE-C965-6651449E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E56DEB-9A96-3A84-BFE6-AD977F2D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83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DDAB6-6421-6042-5883-16F8249A9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0B44D1-0ECC-4F1D-2F97-D8CA3852B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E51574-1847-44F5-1CC4-4FBD142C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D3BA30-58EB-62B7-22BF-0E7A72D0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B82F6-CA5B-93ED-96EF-95B9EC5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4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E576B-38F4-993C-43B7-293F1E9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2EBE35-DF68-D25B-54C3-7481109C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0A48BE-7DCF-527E-C7B6-4C87BE8B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1C1C79-0B9B-0997-B18A-79269D82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C33C9-B7E0-AD8A-4EEB-53EF2408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56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F6754-5988-DE47-2E90-92023D9D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F83B6C-C79E-0777-819D-4A0D243A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F81657-A3AE-AE36-9E99-EE72CD35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5F1D83-2638-48B3-B582-C0D068DD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45AB79-7958-AC13-6BEF-E2947C6E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1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06A65C-FB7C-92EA-36CA-B900977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98BBC1-0D0E-DA2E-09D7-17F90E648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5DB7E4-D59E-3648-D02E-365B837A5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206267-0E6E-FAE7-DFA1-3B73F7B8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459973-E223-70F1-A1FB-EDCA6E0A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7EA4A6-7B5A-0817-4745-3AB10133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5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0F9A7-2BB0-F8D0-324D-D1016801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A901D2-5BB5-2E5A-9ED6-52A40B5F9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8C0BC1-5253-40D4-ECE4-27B6600B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F223DE-A977-A341-3EBE-8FCF444A5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5C1161-FA5A-A5E2-EC9D-B62074F0B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37154BF-E14F-2D10-EF2B-E2CA5E51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125B473-E2F9-9E44-A85B-27E5266E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C93E93-4C0E-C9FF-EAA8-355401DB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0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18CE9-4861-741A-9DA7-EA702134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064F20-FDE8-9535-4667-3E8CAA53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CA0439-B671-CC23-9C60-6FD90B06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0DA41F-4A8E-1DCB-F231-B08A86A8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20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FFB4CD-9C70-FB42-CD4C-F2FAC5DA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AC7710-B548-0999-E1B2-3BB6C32C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AF58B8-05E0-AFD6-44AA-63E8BB74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8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B7B39-DB3E-9303-2387-A9E6731F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211A44-34FB-4F19-DA68-2A001A05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3D1257-566B-1FC6-816D-D22B4ED92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8DD57A-1A7A-0872-27FA-803BF5EB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800928-2048-1177-DE1D-50008665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C72B40-D897-EBBC-C0FE-6233D67B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8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AFC14-5342-497A-3870-897157C0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0237F30-418D-F01D-B27C-67F34AA1C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9BECAE-2229-EEA8-D79F-A38DFA02F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B33297-3A85-5261-5394-04FE162C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299B9C-8297-EFB1-15B1-717CD023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BB44F9-37CB-D49B-7A90-F45D9769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AA2BA3-B4B9-2D37-7D4F-AF286E75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E6749B-3A78-2D17-B708-25C61202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E923EA-7525-735B-BD2B-ADA6313E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B0451-F075-4910-992C-64A0C81E41F8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ABCBD3-E108-4BE3-50DC-77C0EABD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FAEC6A-B2C9-EB7A-34AE-8091E1C63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D2D5C-3952-4E45-BD07-9161AE26D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094382-E7DE-3A71-0D15-0DD7E0B0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4" t="9091" r="7409"/>
          <a:stretch/>
        </p:blipFill>
        <p:spPr>
          <a:xfrm>
            <a:off x="-2" y="-9625"/>
            <a:ext cx="12191981" cy="6857990"/>
          </a:xfrm>
          <a:prstGeom prst="rect">
            <a:avLst/>
          </a:prstGeom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28313" y="3436998"/>
            <a:ext cx="9078562" cy="238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457200" indent="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914400" indent="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1371600" indent="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1828800" indent="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名鉄ワールドトランスポート株式会社</a:t>
            </a:r>
            <a:br>
              <a:rPr lang="en-US" altLang="ja-JP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ja-JP" alt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大阪グローバルロジスティクスセンター（</a:t>
            </a:r>
            <a:r>
              <a:rPr lang="en-US" altLang="ja-JP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OGL</a:t>
            </a:r>
            <a:r>
              <a:rPr lang="ja-JP" alt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）</a:t>
            </a:r>
            <a:br>
              <a:rPr lang="en-US" altLang="ja-JP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altLang="ja-JP" sz="3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1DDCAC-9F40-2335-0DB1-CEA7589F8F5D}"/>
              </a:ext>
            </a:extLst>
          </p:cNvPr>
          <p:cNvSpPr/>
          <p:nvPr/>
        </p:nvSpPr>
        <p:spPr>
          <a:xfrm>
            <a:off x="0" y="5575039"/>
            <a:ext cx="9785897" cy="685800"/>
          </a:xfrm>
          <a:prstGeom prst="rect">
            <a:avLst/>
          </a:prstGeom>
          <a:solidFill>
            <a:srgbClr val="00A0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9AF4AA46-FF0E-264F-237E-196F8A943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11" y="5824598"/>
            <a:ext cx="9078561" cy="4370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n-ea"/>
                <a:ea typeface="+mn-ea"/>
              </a:rPr>
              <a:t>お問い合わせ先  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☎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+mn-ea"/>
                <a:ea typeface="+mn-ea"/>
              </a:rPr>
              <a:t>06-6231-2360</a:t>
            </a:r>
            <a:endParaRPr lang="ja-JP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68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9ECBCB-98A7-89F2-0030-195D4D735A5B}"/>
              </a:ext>
            </a:extLst>
          </p:cNvPr>
          <p:cNvSpPr/>
          <p:nvPr/>
        </p:nvSpPr>
        <p:spPr>
          <a:xfrm>
            <a:off x="1343025" y="818729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F8E56E-C85F-EA92-21DD-9D389AD54B5B}"/>
              </a:ext>
            </a:extLst>
          </p:cNvPr>
          <p:cNvSpPr/>
          <p:nvPr/>
        </p:nvSpPr>
        <p:spPr>
          <a:xfrm>
            <a:off x="1343024" y="1252117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670774-FAC4-52BD-5682-8C0D1A587606}"/>
              </a:ext>
            </a:extLst>
          </p:cNvPr>
          <p:cNvSpPr/>
          <p:nvPr/>
        </p:nvSpPr>
        <p:spPr>
          <a:xfrm>
            <a:off x="1343024" y="1685505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B46D48-0902-4E39-AE2D-F2206B1EAF33}"/>
              </a:ext>
            </a:extLst>
          </p:cNvPr>
          <p:cNvSpPr/>
          <p:nvPr/>
        </p:nvSpPr>
        <p:spPr>
          <a:xfrm>
            <a:off x="1343023" y="2118893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3A9F45-D9B2-5166-149A-CF6319F7EAB8}"/>
              </a:ext>
            </a:extLst>
          </p:cNvPr>
          <p:cNvSpPr/>
          <p:nvPr/>
        </p:nvSpPr>
        <p:spPr>
          <a:xfrm>
            <a:off x="1343022" y="2552281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A5AA2F-36DB-FA8E-418F-ED9D9DE42370}"/>
              </a:ext>
            </a:extLst>
          </p:cNvPr>
          <p:cNvSpPr/>
          <p:nvPr/>
        </p:nvSpPr>
        <p:spPr>
          <a:xfrm>
            <a:off x="1343022" y="2963257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F28F2F-3FCA-E617-85E2-F147866E367F}"/>
              </a:ext>
            </a:extLst>
          </p:cNvPr>
          <p:cNvSpPr/>
          <p:nvPr/>
        </p:nvSpPr>
        <p:spPr>
          <a:xfrm>
            <a:off x="1343022" y="3374233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732D02D-AC43-D5CA-BA14-3B07A0461347}"/>
              </a:ext>
            </a:extLst>
          </p:cNvPr>
          <p:cNvSpPr/>
          <p:nvPr/>
        </p:nvSpPr>
        <p:spPr>
          <a:xfrm>
            <a:off x="1343022" y="3807621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5B2ECC-AFF8-7EE9-BD92-950328B8827D}"/>
              </a:ext>
            </a:extLst>
          </p:cNvPr>
          <p:cNvSpPr/>
          <p:nvPr/>
        </p:nvSpPr>
        <p:spPr>
          <a:xfrm>
            <a:off x="1343021" y="4241009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CCEF72-E678-59AE-22C6-7BEB42F23D28}"/>
              </a:ext>
            </a:extLst>
          </p:cNvPr>
          <p:cNvSpPr/>
          <p:nvPr/>
        </p:nvSpPr>
        <p:spPr>
          <a:xfrm>
            <a:off x="1343021" y="4674397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BC8C59-8F46-951A-B47E-70A436470BC1}"/>
              </a:ext>
            </a:extLst>
          </p:cNvPr>
          <p:cNvSpPr/>
          <p:nvPr/>
        </p:nvSpPr>
        <p:spPr>
          <a:xfrm>
            <a:off x="1343020" y="5107785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876767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/>
              <a:t>所在地</a:t>
            </a:r>
            <a:endParaRPr lang="en-US" altLang="ja-JP" sz="1600" b="1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0000000-0008-0000-0400-000025000000}"/>
              </a:ext>
            </a:extLst>
          </p:cNvPr>
          <p:cNvCxnSpPr>
            <a:cxnSpLocks/>
          </p:cNvCxnSpPr>
          <p:nvPr/>
        </p:nvCxnSpPr>
        <p:spPr>
          <a:xfrm>
            <a:off x="2424201" y="818729"/>
            <a:ext cx="0" cy="2555504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0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1324931"/>
            <a:ext cx="107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 dirty="0"/>
              <a:t>物件名</a:t>
            </a:r>
            <a:endParaRPr lang="en-US" altLang="ja-JP" sz="1600" b="1" dirty="0"/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214" y="855887"/>
            <a:ext cx="302895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 dirty="0"/>
              <a:t>大阪府和泉市あゆみ野</a:t>
            </a:r>
            <a:r>
              <a:rPr lang="en-US" altLang="ja-JP" sz="1600" b="1" dirty="0"/>
              <a:t>1-12-1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00000000-0008-0000-0400-00000F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1727109"/>
            <a:ext cx="107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TEL/FAX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00000000-0008-0000-0400-000013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2178938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/>
              <a:t>竣工</a:t>
            </a:r>
            <a:endParaRPr lang="en-US" altLang="ja-JP" sz="1600" b="1"/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00000000-0008-0000-0400-00001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2597154"/>
            <a:ext cx="107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 dirty="0"/>
              <a:t>倉庫面積</a:t>
            </a:r>
            <a:endParaRPr lang="en-US" altLang="ja-JP" sz="1600" b="1" dirty="0"/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00000000-0008-0000-0400-00001C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214" y="2587546"/>
            <a:ext cx="3454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6,197.10</a:t>
            </a:r>
            <a:r>
              <a:rPr lang="ja-JP" altLang="en-US" sz="1600" b="1" dirty="0"/>
              <a:t>㎡（詳細は倉庫図面参照）</a:t>
            </a:r>
            <a:endParaRPr lang="en-US" altLang="ja-JP" sz="1600" b="1" dirty="0"/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00000000-0008-0000-0400-000015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214" y="2166518"/>
            <a:ext cx="2663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2024</a:t>
            </a:r>
            <a:r>
              <a:rPr lang="ja-JP" altLang="en-US" sz="1600" b="1" dirty="0"/>
              <a:t>年</a:t>
            </a:r>
            <a:r>
              <a:rPr lang="en-US" altLang="ja-JP" sz="1600" b="1" dirty="0"/>
              <a:t>7</a:t>
            </a:r>
            <a:r>
              <a:rPr lang="ja-JP" altLang="en-US" sz="1600" b="1" dirty="0"/>
              <a:t>月</a:t>
            </a:r>
            <a:endParaRPr lang="en-US" altLang="ja-JP" sz="1600" b="1" dirty="0"/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00000000-0008-0000-0400-00001E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2999864"/>
            <a:ext cx="1073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/>
              <a:t>建物構造</a:t>
            </a:r>
            <a:endParaRPr lang="en-US" altLang="ja-JP" sz="1600" b="1"/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00000000-0008-0000-0400-000021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214" y="2999655"/>
            <a:ext cx="34792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S</a:t>
            </a:r>
            <a:r>
              <a:rPr lang="ja-JP" altLang="en-US" sz="1600" b="1" dirty="0"/>
              <a:t>造・地上</a:t>
            </a:r>
            <a:r>
              <a:rPr lang="en-US" altLang="ja-JP" sz="1600" b="1" dirty="0"/>
              <a:t>4</a:t>
            </a:r>
            <a:r>
              <a:rPr lang="ja-JP" altLang="en-US" sz="1600" b="1" dirty="0"/>
              <a:t>階建（倉庫部分</a:t>
            </a:r>
            <a:r>
              <a:rPr lang="en-US" altLang="ja-JP" sz="1600" b="1" dirty="0"/>
              <a:t>1</a:t>
            </a:r>
            <a:r>
              <a:rPr lang="ja-JP" altLang="en-US" sz="1600" b="1" dirty="0"/>
              <a:t>階</a:t>
            </a:r>
            <a:r>
              <a:rPr lang="en-US" altLang="ja-JP" sz="1600" b="1" dirty="0"/>
              <a:t>C</a:t>
            </a:r>
            <a:r>
              <a:rPr lang="ja-JP" altLang="en-US" sz="1600" b="1" dirty="0"/>
              <a:t>区画）</a:t>
            </a:r>
            <a:endParaRPr lang="en-US" altLang="ja-JP" sz="1600" b="1" dirty="0"/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214" y="1754140"/>
            <a:ext cx="3596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2025</a:t>
            </a:r>
            <a:r>
              <a:rPr lang="ja-JP" altLang="en-US" sz="1600" b="1" dirty="0"/>
              <a:t>年</a:t>
            </a:r>
            <a:r>
              <a:rPr lang="en-US" altLang="ja-JP" sz="1600" b="1" dirty="0"/>
              <a:t>4</a:t>
            </a:r>
            <a:r>
              <a:rPr lang="ja-JP" altLang="en-US" sz="1600" b="1" dirty="0"/>
              <a:t>月開通予定</a:t>
            </a:r>
            <a:endParaRPr lang="en-US" altLang="ja-JP" sz="1600" b="1" dirty="0"/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214" y="1303502"/>
            <a:ext cx="3028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G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SQUARE </a:t>
            </a:r>
            <a:r>
              <a:rPr lang="ja-JP" altLang="en-US" sz="1600" b="1" dirty="0"/>
              <a:t>和泉</a:t>
            </a:r>
            <a:endParaRPr lang="en-US" altLang="ja-JP" sz="1600" b="1" dirty="0"/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00000000-0008-0000-0400-000022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3410423"/>
            <a:ext cx="1569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【</a:t>
            </a:r>
            <a:r>
              <a:rPr lang="ja-JP" altLang="en-US" sz="1600" b="1" dirty="0"/>
              <a:t>事業内容</a:t>
            </a:r>
            <a:r>
              <a:rPr lang="en-US" altLang="ja-JP" sz="1600" b="1" dirty="0"/>
              <a:t>】</a:t>
            </a:r>
          </a:p>
        </p:txBody>
      </p:sp>
      <p:sp>
        <p:nvSpPr>
          <p:cNvPr id="32" name="Text Box 40">
            <a:extLst>
              <a:ext uri="{FF2B5EF4-FFF2-40B4-BE49-F238E27FC236}">
                <a16:creationId xmlns:a16="http://schemas.microsoft.com/office/drawing/2014/main" id="{00000000-0008-0000-0400-000023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3859907"/>
            <a:ext cx="4579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/>
              <a:t>・貨物保管・コンテナ荷役・在庫管理・入出荷役</a:t>
            </a:r>
            <a:endParaRPr lang="en-US" altLang="ja-JP" sz="1600" b="1"/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00000000-0008-0000-0400-000026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19" y="4283326"/>
            <a:ext cx="4579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/>
              <a:t>・倉庫内作業（ピッキング、値札付け、各種作業）</a:t>
            </a:r>
            <a:endParaRPr lang="en-US" altLang="ja-JP" sz="1600" b="1"/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00000000-0008-0000-0400-000027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0" y="4721228"/>
            <a:ext cx="4579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/>
              <a:t>・運送（全国チャーター便各種</a:t>
            </a:r>
            <a:r>
              <a:rPr lang="en-US" altLang="ja-JP" sz="1600" b="1"/>
              <a:t>/</a:t>
            </a:r>
            <a:r>
              <a:rPr lang="ja-JP" altLang="en-US" sz="1600" b="1"/>
              <a:t>路線便各種）</a:t>
            </a:r>
            <a:endParaRPr lang="en-US" altLang="ja-JP" sz="1600" b="1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7ED67E3-23D2-7000-08E0-7242FFC19314}"/>
              </a:ext>
            </a:extLst>
          </p:cNvPr>
          <p:cNvSpPr/>
          <p:nvPr/>
        </p:nvSpPr>
        <p:spPr>
          <a:xfrm>
            <a:off x="1343019" y="5530431"/>
            <a:ext cx="4752975" cy="4333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00000000-0008-0000-0400-00002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19" y="5139361"/>
            <a:ext cx="4579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【</a:t>
            </a:r>
            <a:r>
              <a:rPr lang="ja-JP" altLang="en-US" sz="1600" b="1" dirty="0"/>
              <a:t>設備概要</a:t>
            </a:r>
            <a:r>
              <a:rPr lang="en-US" altLang="ja-JP" sz="1600" b="1" dirty="0"/>
              <a:t>】1F</a:t>
            </a:r>
            <a:r>
              <a:rPr lang="ja-JP" altLang="en-US" sz="1600" b="1" dirty="0"/>
              <a:t>高床式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ドックレベラー</a:t>
            </a:r>
            <a:r>
              <a:rPr lang="en-US" altLang="ja-JP" sz="1600" b="1" dirty="0"/>
              <a:t>2</a:t>
            </a:r>
            <a:r>
              <a:rPr lang="ja-JP" altLang="en-US" sz="1600" b="1" dirty="0"/>
              <a:t>台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平面倉庫</a:t>
            </a:r>
            <a:endParaRPr lang="en-US" altLang="ja-JP" sz="1600" b="1" dirty="0"/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00000000-0008-0000-0400-000029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18" y="5562007"/>
            <a:ext cx="4579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 dirty="0"/>
              <a:t>セキュリティ警備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休憩室</a:t>
            </a:r>
            <a:r>
              <a:rPr lang="en-US" altLang="ja-JP" sz="1600" b="1" dirty="0"/>
              <a:t>/</a:t>
            </a:r>
            <a:r>
              <a:rPr lang="ja-JP" altLang="en-US" sz="1600" b="1" dirty="0"/>
              <a:t>駐車場完備</a:t>
            </a:r>
            <a:endParaRPr lang="en-US" altLang="ja-JP" sz="1600" b="1" dirty="0"/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B1A33A6D-B2BA-039A-89EA-871EC2DB8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395" y="6223906"/>
            <a:ext cx="1976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000000"/>
                </a:solidFill>
              </a:rPr>
              <a:t>1.</a:t>
            </a:r>
            <a:r>
              <a:rPr lang="ja-JP" altLang="en-US" sz="2400" b="1" dirty="0">
                <a:solidFill>
                  <a:srgbClr val="000000"/>
                </a:solidFill>
              </a:rPr>
              <a:t>物件概要 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F24DE1AD-5A0E-2A43-F580-1DFE73B0E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4" y="818729"/>
            <a:ext cx="4539611" cy="256037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14B3DCC-D27A-5FBF-4F87-CA242D48C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225" y="3412951"/>
            <a:ext cx="4532750" cy="25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FCEE4C-40F5-AD22-AFCC-0EB2D196C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" r="-1" b="-1"/>
          <a:stretch/>
        </p:blipFill>
        <p:spPr>
          <a:xfrm>
            <a:off x="1490556" y="571289"/>
            <a:ext cx="9210887" cy="5180164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493" y="6223906"/>
            <a:ext cx="2292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/>
              <a:t>2</a:t>
            </a:r>
            <a:r>
              <a:rPr lang="en-US" altLang="ja-JP" sz="2400" b="1" dirty="0">
                <a:solidFill>
                  <a:srgbClr val="000000"/>
                </a:solidFill>
              </a:rPr>
              <a:t>.</a:t>
            </a:r>
            <a:r>
              <a:rPr lang="ja-JP" altLang="en-US" sz="2400" b="1" dirty="0">
                <a:solidFill>
                  <a:srgbClr val="000000"/>
                </a:solidFill>
              </a:rPr>
              <a:t>交通アクセス 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32" y="4850780"/>
            <a:ext cx="447926" cy="223026"/>
          </a:xfrm>
          <a:prstGeom prst="star5">
            <a:avLst/>
          </a:prstGeom>
          <a:solidFill>
            <a:srgbClr val="3333FF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357" y="5960465"/>
            <a:ext cx="8253461" cy="3442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2400" b="1" dirty="0">
                <a:latin typeface="+mn-ea"/>
                <a:ea typeface="+mn-ea"/>
              </a:rPr>
              <a:t>①大阪南港から車で約</a:t>
            </a:r>
            <a:r>
              <a:rPr lang="en-US" altLang="ja-JP" sz="2400" b="1" dirty="0">
                <a:latin typeface="+mn-ea"/>
                <a:ea typeface="+mn-ea"/>
              </a:rPr>
              <a:t>45</a:t>
            </a:r>
            <a:r>
              <a:rPr lang="ja-JP" altLang="en-US" sz="2400" b="1" dirty="0">
                <a:latin typeface="+mn-ea"/>
                <a:ea typeface="+mn-ea"/>
              </a:rPr>
              <a:t>分②和泉中央駅からバス約</a:t>
            </a:r>
            <a:r>
              <a:rPr lang="en-US" altLang="ja-JP" sz="2400" b="1" dirty="0">
                <a:latin typeface="+mn-ea"/>
                <a:ea typeface="+mn-ea"/>
              </a:rPr>
              <a:t>10</a:t>
            </a:r>
            <a:r>
              <a:rPr lang="ja-JP" altLang="en-US" sz="2400" b="1" dirty="0">
                <a:latin typeface="+mn-ea"/>
                <a:ea typeface="+mn-ea"/>
              </a:rPr>
              <a:t>分</a:t>
            </a: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A30560A7-C6E9-32D9-C038-EC1C6907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357" y="6341607"/>
            <a:ext cx="6687120" cy="3442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2400" b="1" dirty="0">
                <a:latin typeface="+mn-ea"/>
                <a:ea typeface="+mn-ea"/>
              </a:rPr>
              <a:t>③阪和自動車道「岸和田和泉」</a:t>
            </a:r>
            <a:r>
              <a:rPr lang="en-US" altLang="ja-JP" sz="2400" b="1" dirty="0">
                <a:latin typeface="+mn-ea"/>
                <a:ea typeface="+mn-ea"/>
              </a:rPr>
              <a:t>IC</a:t>
            </a:r>
            <a:r>
              <a:rPr lang="ja-JP" altLang="en-US" sz="2400" b="1" dirty="0">
                <a:latin typeface="+mn-ea"/>
                <a:ea typeface="+mn-ea"/>
              </a:rPr>
              <a:t>約</a:t>
            </a:r>
            <a:r>
              <a:rPr lang="en-US" altLang="ja-JP" sz="2400" b="1" dirty="0">
                <a:latin typeface="+mn-ea"/>
                <a:ea typeface="+mn-ea"/>
              </a:rPr>
              <a:t>550m</a:t>
            </a:r>
            <a:endParaRPr lang="ja-JP" altLang="en-US" sz="2400" b="1" dirty="0">
              <a:latin typeface="+mn-ea"/>
              <a:ea typeface="+mn-ea"/>
            </a:endParaRPr>
          </a:p>
        </p:txBody>
      </p:sp>
      <p:sp>
        <p:nvSpPr>
          <p:cNvPr id="3" name="吹き出し: 折線 2">
            <a:extLst>
              <a:ext uri="{FF2B5EF4-FFF2-40B4-BE49-F238E27FC236}">
                <a16:creationId xmlns:a16="http://schemas.microsoft.com/office/drawing/2014/main" id="{0A0960D8-313E-E01B-6736-B904A7893E7A}"/>
              </a:ext>
            </a:extLst>
          </p:cNvPr>
          <p:cNvSpPr/>
          <p:nvPr/>
        </p:nvSpPr>
        <p:spPr>
          <a:xfrm>
            <a:off x="6865929" y="5103687"/>
            <a:ext cx="2968353" cy="579937"/>
          </a:xfrm>
          <a:prstGeom prst="borderCallout2">
            <a:avLst>
              <a:gd name="adj1" fmla="val 50272"/>
              <a:gd name="adj2" fmla="val 0"/>
              <a:gd name="adj3" fmla="val 49609"/>
              <a:gd name="adj4" fmla="val -15292"/>
              <a:gd name="adj5" fmla="val -7116"/>
              <a:gd name="adj6" fmla="val -27764"/>
            </a:avLst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ysClr val="windowText" lastClr="000000"/>
                </a:solidFill>
              </a:rPr>
              <a:t>大阪グローバルロジスティクスセンター（</a:t>
            </a:r>
            <a:r>
              <a:rPr lang="en-US" altLang="ja-JP" sz="1800" b="1" dirty="0">
                <a:solidFill>
                  <a:sysClr val="windowText" lastClr="000000"/>
                </a:solidFill>
              </a:rPr>
              <a:t>OGL</a:t>
            </a:r>
            <a:r>
              <a:rPr lang="ja-JP" altLang="en-US" sz="1800" b="1" dirty="0">
                <a:solidFill>
                  <a:sysClr val="windowText" lastClr="000000"/>
                </a:solidFill>
              </a:rPr>
              <a:t>）</a:t>
            </a:r>
            <a:endParaRPr kumimoji="1" lang="ja-JP" altLang="en-US" sz="1800" b="1" kern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8FEC3C2-1DF7-15FF-9F8B-5B499D66EEEF}"/>
              </a:ext>
            </a:extLst>
          </p:cNvPr>
          <p:cNvGrpSpPr/>
          <p:nvPr/>
        </p:nvGrpSpPr>
        <p:grpSpPr>
          <a:xfrm>
            <a:off x="1515435" y="618565"/>
            <a:ext cx="9197389" cy="5605341"/>
            <a:chOff x="-396381" y="-610701"/>
            <a:chExt cx="7729472" cy="526591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801542C-1560-7F85-1EFB-31410D3FC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6381" y="-610701"/>
              <a:ext cx="7729472" cy="52659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47EFD22-6108-4EE8-85CF-65C3F37A6936}"/>
                </a:ext>
              </a:extLst>
            </p:cNvPr>
            <p:cNvSpPr/>
            <p:nvPr/>
          </p:nvSpPr>
          <p:spPr>
            <a:xfrm>
              <a:off x="726683" y="127251"/>
              <a:ext cx="2628215" cy="176333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kern="1200"/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DD60FDFF-7E09-F6F1-0D1D-E2D717C0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1409" y="6223906"/>
            <a:ext cx="1976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000000"/>
                </a:solidFill>
              </a:rPr>
              <a:t>3.</a:t>
            </a:r>
            <a:r>
              <a:rPr lang="ja-JP" altLang="en-US" sz="2400" b="1" dirty="0">
                <a:solidFill>
                  <a:srgbClr val="000000"/>
                </a:solidFill>
              </a:rPr>
              <a:t>倉庫図面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9D414C7-1780-37CB-D085-85033A3B234E}"/>
              </a:ext>
            </a:extLst>
          </p:cNvPr>
          <p:cNvSpPr/>
          <p:nvPr/>
        </p:nvSpPr>
        <p:spPr>
          <a:xfrm>
            <a:off x="5540189" y="1792943"/>
            <a:ext cx="376520" cy="148813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wordArtVertRtl" rtlCol="0" anchor="t"/>
          <a:lstStyle>
            <a:lvl1pPr marL="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900" b="1" kern="1200" dirty="0">
                <a:solidFill>
                  <a:sysClr val="windowText" lastClr="000000"/>
                </a:solidFill>
              </a:rPr>
              <a:t>トラックバース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2851782" y="1404084"/>
            <a:ext cx="1048871" cy="1876998"/>
          </a:xfrm>
          <a:prstGeom prst="rect">
            <a:avLst/>
          </a:prstGeom>
          <a:solidFill>
            <a:schemeClr val="accent6">
              <a:alpha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600" b="1" dirty="0">
                <a:solidFill>
                  <a:srgbClr val="7030A0"/>
                </a:solidFill>
              </a:rPr>
              <a:t>完売</a:t>
            </a:r>
            <a:r>
              <a:rPr lang="en-US" altLang="ja-JP" sz="1600" b="1" dirty="0">
                <a:solidFill>
                  <a:srgbClr val="7030A0"/>
                </a:solidFill>
              </a:rPr>
              <a:t>2065.7</a:t>
            </a:r>
            <a:r>
              <a:rPr lang="ja-JP" altLang="en-US" sz="1600" b="1" dirty="0">
                <a:solidFill>
                  <a:srgbClr val="7030A0"/>
                </a:solidFill>
              </a:rPr>
              <a:t>㎡</a:t>
            </a:r>
            <a:r>
              <a:rPr lang="ja-JP" altLang="en-US" sz="1600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65899A6B-93DB-27AF-C86D-BD75008A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615" y="6348491"/>
            <a:ext cx="7914794" cy="3370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ja-JP" sz="2400" b="1" dirty="0">
                <a:latin typeface="+mn-ea"/>
                <a:ea typeface="+mn-ea"/>
              </a:rPr>
              <a:t>【</a:t>
            </a:r>
            <a:r>
              <a:rPr lang="ja-JP" altLang="en-US" sz="2400" b="1" dirty="0">
                <a:latin typeface="+mn-ea"/>
                <a:ea typeface="+mn-ea"/>
              </a:rPr>
              <a:t>赤枠内</a:t>
            </a:r>
            <a:r>
              <a:rPr lang="en-US" altLang="ja-JP" sz="2400" b="1" dirty="0">
                <a:latin typeface="+mn-ea"/>
                <a:ea typeface="+mn-ea"/>
              </a:rPr>
              <a:t>】</a:t>
            </a:r>
            <a:r>
              <a:rPr lang="ja-JP" altLang="en-US" sz="2400" b="1" dirty="0">
                <a:latin typeface="+mn-ea"/>
                <a:ea typeface="+mn-ea"/>
              </a:rPr>
              <a:t>倉庫面積：</a:t>
            </a:r>
            <a:r>
              <a:rPr lang="en-US" altLang="ja-JP" sz="2400" b="1" dirty="0">
                <a:latin typeface="+mn-ea"/>
                <a:ea typeface="+mn-ea"/>
              </a:rPr>
              <a:t>6197.10</a:t>
            </a:r>
            <a:r>
              <a:rPr lang="ja-JP" altLang="en-US" sz="2400" b="1" dirty="0"/>
              <a:t>㎡　事務所面積：</a:t>
            </a:r>
            <a:r>
              <a:rPr lang="en-US" altLang="ja-JP" sz="2400" b="1" dirty="0"/>
              <a:t>270.84</a:t>
            </a:r>
            <a:r>
              <a:rPr lang="ja-JP" altLang="en-US" sz="2400" b="1" dirty="0"/>
              <a:t>㎡</a:t>
            </a:r>
            <a:endParaRPr lang="ja-JP" altLang="en-US" sz="2400" b="1" dirty="0">
              <a:latin typeface="+mn-ea"/>
              <a:ea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F4441D-14B3-EAD5-11A2-4EE6B923E36D}"/>
              </a:ext>
            </a:extLst>
          </p:cNvPr>
          <p:cNvSpPr/>
          <p:nvPr/>
        </p:nvSpPr>
        <p:spPr>
          <a:xfrm>
            <a:off x="4867835" y="1455078"/>
            <a:ext cx="672354" cy="28687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kern="1200" dirty="0"/>
              <a:t>事務所</a:t>
            </a:r>
            <a:endParaRPr kumimoji="1" lang="ja-JP" altLang="en-US" sz="1100" kern="1200" dirty="0"/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653972B6-C1AD-0CED-4AC6-633B5F6E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418" y="657381"/>
            <a:ext cx="785316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</p:txBody>
      </p:sp>
      <p:sp>
        <p:nvSpPr>
          <p:cNvPr id="3" name="Text Box 40">
            <a:extLst>
              <a:ext uri="{FF2B5EF4-FFF2-40B4-BE49-F238E27FC236}">
                <a16:creationId xmlns:a16="http://schemas.microsoft.com/office/drawing/2014/main" id="{F30CD132-30B1-2A3E-F0F2-32A399DD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03602"/>
            <a:ext cx="2931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 dirty="0"/>
              <a:t>倉庫部分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C</a:t>
            </a:r>
            <a:r>
              <a:rPr lang="ja-JP" altLang="en-US" sz="2400" b="1" dirty="0"/>
              <a:t>区画</a:t>
            </a:r>
            <a:endParaRPr lang="en-US" altLang="ja-JP" sz="2400" b="1" dirty="0"/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F9B42468-4769-262D-E89A-C34AD49A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376" y="1134434"/>
            <a:ext cx="1255833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AE8540E5-0E80-4DDE-74F6-986576D6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041" y="657381"/>
            <a:ext cx="1117583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F6445134-8E33-C4B6-F73C-AF934146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890" y="4904697"/>
            <a:ext cx="2764299" cy="12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600" b="1" dirty="0"/>
          </a:p>
          <a:p>
            <a:pPr eaLnBrk="1" hangingPunct="1">
              <a:spcBef>
                <a:spcPct val="50000"/>
              </a:spcBef>
            </a:pPr>
            <a:endParaRPr lang="en-US" altLang="ja-JP" sz="1200" b="1" dirty="0"/>
          </a:p>
          <a:p>
            <a:pPr eaLnBrk="1" hangingPunct="1">
              <a:spcBef>
                <a:spcPct val="50000"/>
              </a:spcBef>
            </a:pPr>
            <a:endParaRPr lang="en-US" altLang="ja-JP" sz="1200" b="1" dirty="0"/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847FF507-0D76-F42D-110F-2AD1F64AA226}"/>
              </a:ext>
            </a:extLst>
          </p:cNvPr>
          <p:cNvSpPr/>
          <p:nvPr/>
        </p:nvSpPr>
        <p:spPr>
          <a:xfrm rot="17283476">
            <a:off x="2596715" y="4284524"/>
            <a:ext cx="2711221" cy="8509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56CE5799-971E-8FE3-824B-9A65BDAC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772" y="5972291"/>
            <a:ext cx="320323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000" b="1" dirty="0"/>
          </a:p>
        </p:txBody>
      </p:sp>
    </p:spTree>
    <p:extLst>
      <p:ext uri="{BB962C8B-B14F-4D97-AF65-F5344CB8AC3E}">
        <p14:creationId xmlns:p14="http://schemas.microsoft.com/office/powerpoint/2010/main" val="25933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B65B6D8-8583-2B9C-43D0-E8F5F4FB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925" y="6269253"/>
            <a:ext cx="1976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000000"/>
                </a:solidFill>
              </a:rPr>
              <a:t>4.</a:t>
            </a:r>
            <a:r>
              <a:rPr lang="ja-JP" altLang="en-US" sz="2400" b="1" dirty="0">
                <a:solidFill>
                  <a:srgbClr val="000000"/>
                </a:solidFill>
              </a:rPr>
              <a:t>メイン業務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41" y="788894"/>
            <a:ext cx="2362200" cy="457200"/>
          </a:xfrm>
          <a:prstGeom prst="rect">
            <a:avLst/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000" dirty="0">
                <a:solidFill>
                  <a:srgbClr val="FFFFFF"/>
                </a:solidFill>
              </a:rPr>
              <a:t>1.</a:t>
            </a:r>
            <a:r>
              <a:rPr kumimoji="0" lang="ja-JP" altLang="en-US" sz="2000" dirty="0">
                <a:solidFill>
                  <a:srgbClr val="FFFFFF"/>
                </a:solidFill>
              </a:rPr>
              <a:t>貨物保管業務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41" y="1752600"/>
            <a:ext cx="2362200" cy="457200"/>
          </a:xfrm>
          <a:prstGeom prst="rect">
            <a:avLst/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000" dirty="0">
                <a:solidFill>
                  <a:srgbClr val="FFFFFF"/>
                </a:solidFill>
                <a:latin typeface="Trebuchet MS" pitchFamily="34" charset="0"/>
              </a:rPr>
              <a:t>2.</a:t>
            </a:r>
            <a:r>
              <a:rPr kumimoji="0" lang="ja-JP" altLang="en-US" sz="2000" dirty="0">
                <a:solidFill>
                  <a:srgbClr val="FFFFFF"/>
                </a:solidFill>
                <a:latin typeface="Trebuchet MS" pitchFamily="34" charset="0"/>
              </a:rPr>
              <a:t>流通加工業務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41" y="2747683"/>
            <a:ext cx="2362200" cy="457200"/>
          </a:xfrm>
          <a:prstGeom prst="rect">
            <a:avLst/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000" dirty="0">
                <a:solidFill>
                  <a:srgbClr val="FFFFFF"/>
                </a:solidFill>
              </a:rPr>
              <a:t>3.</a:t>
            </a:r>
            <a:r>
              <a:rPr kumimoji="0" lang="ja-JP" altLang="en-US" sz="2000" dirty="0">
                <a:solidFill>
                  <a:srgbClr val="FFFFFF"/>
                </a:solidFill>
              </a:rPr>
              <a:t>利用貨物運送業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41" y="3742766"/>
            <a:ext cx="2362200" cy="457200"/>
          </a:xfrm>
          <a:prstGeom prst="rect">
            <a:avLst/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000" dirty="0">
                <a:solidFill>
                  <a:srgbClr val="FFFFFF"/>
                </a:solidFill>
              </a:rPr>
              <a:t>4.</a:t>
            </a:r>
            <a:r>
              <a:rPr kumimoji="0" lang="ja-JP" altLang="en-US" sz="2000" dirty="0">
                <a:solidFill>
                  <a:srgbClr val="FFFFFF"/>
                </a:solidFill>
              </a:rPr>
              <a:t>デバンニング作業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41" y="4677336"/>
            <a:ext cx="2362200" cy="457200"/>
          </a:xfrm>
          <a:prstGeom prst="rect">
            <a:avLst/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000" dirty="0">
                <a:solidFill>
                  <a:srgbClr val="FFFFFF"/>
                </a:solidFill>
              </a:rPr>
              <a:t>5.</a:t>
            </a:r>
            <a:r>
              <a:rPr kumimoji="0" lang="ja-JP" altLang="en-US" sz="2000" dirty="0">
                <a:solidFill>
                  <a:srgbClr val="FFFFFF"/>
                </a:solidFill>
              </a:rPr>
              <a:t>国際物流業務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276" y="670591"/>
            <a:ext cx="6058883" cy="7565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FA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ja-JP" altLang="en-US" sz="1400" dirty="0">
                <a:latin typeface="Trebuchet MS" pitchFamily="34" charset="0"/>
              </a:rPr>
              <a:t>  </a:t>
            </a:r>
            <a:r>
              <a:rPr kumimoji="0" lang="ja-JP" altLang="en-US" sz="1600" dirty="0">
                <a:latin typeface="Trebuchet MS" pitchFamily="34" charset="0"/>
              </a:rPr>
              <a:t>■ケース単位・パレット単位にて料金を設定する寄託保管業務</a:t>
            </a: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0" y="1618435"/>
            <a:ext cx="6068409" cy="8367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FA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ja-JP" altLang="en-US" sz="1400" dirty="0">
                <a:latin typeface="Trebuchet MS" pitchFamily="34" charset="0"/>
              </a:rPr>
              <a:t>　</a:t>
            </a:r>
            <a:r>
              <a:rPr kumimoji="0" lang="ja-JP" altLang="en-US" sz="1600" dirty="0">
                <a:latin typeface="Trebuchet MS" pitchFamily="34" charset="0"/>
              </a:rPr>
              <a:t>■①ピッキング②梱包③送り状作成④シール貼り⑤値札付けなど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CADC5F76-A8B9-3DE1-B491-1DC5294999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1468" y="1592026"/>
            <a:ext cx="304800" cy="793377"/>
          </a:xfrm>
          <a:prstGeom prst="triangle">
            <a:avLst>
              <a:gd name="adj" fmla="val 50000"/>
            </a:avLst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C2DD044D-7BCD-9BCA-9C5E-99688EBBF2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1468" y="647700"/>
            <a:ext cx="304800" cy="793377"/>
          </a:xfrm>
          <a:prstGeom prst="triangle">
            <a:avLst>
              <a:gd name="adj" fmla="val 50000"/>
            </a:avLst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C1C051CA-4773-C38B-505F-37A55C7647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1468" y="2597274"/>
            <a:ext cx="304800" cy="793377"/>
          </a:xfrm>
          <a:prstGeom prst="triangle">
            <a:avLst>
              <a:gd name="adj" fmla="val 50000"/>
            </a:avLst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53495AAE-9A0F-DA84-5B06-D94660AE0A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1467" y="3574678"/>
            <a:ext cx="304800" cy="793377"/>
          </a:xfrm>
          <a:prstGeom prst="triangle">
            <a:avLst>
              <a:gd name="adj" fmla="val 50000"/>
            </a:avLst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6E824B3B-35F9-003E-485A-49ED7DAC85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1467" y="4522357"/>
            <a:ext cx="304800" cy="793377"/>
          </a:xfrm>
          <a:prstGeom prst="triangle">
            <a:avLst>
              <a:gd name="adj" fmla="val 50000"/>
            </a:avLst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276" y="2646474"/>
            <a:ext cx="6068408" cy="754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FA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ja-JP" altLang="en-US" sz="1400" dirty="0">
                <a:latin typeface="Trebuchet MS" pitchFamily="34" charset="0"/>
              </a:rPr>
              <a:t>　</a:t>
            </a:r>
            <a:r>
              <a:rPr kumimoji="0" lang="ja-JP" altLang="en-US" sz="1600" dirty="0">
                <a:latin typeface="Trebuchet MS" pitchFamily="34" charset="0"/>
              </a:rPr>
              <a:t>■様々な内容に応じた車種・車両を全国手配してます。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00000000-0008-0000-0600-00001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277" y="3592729"/>
            <a:ext cx="6058882" cy="7751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FA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ja-JP" altLang="en-US" sz="1400" dirty="0">
                <a:latin typeface="Trebuchet MS" pitchFamily="34" charset="0"/>
              </a:rPr>
              <a:t>　</a:t>
            </a:r>
            <a:r>
              <a:rPr kumimoji="0" lang="ja-JP" altLang="en-US" sz="1600" dirty="0">
                <a:latin typeface="Trebuchet MS" pitchFamily="34" charset="0"/>
              </a:rPr>
              <a:t>■コンテナのデバンニング作業～トラックチャーターへの積み替え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00000000-0008-0000-0600-000015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276" y="4573280"/>
            <a:ext cx="6058882" cy="754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FA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ja-JP" altLang="en-US" sz="1400" dirty="0">
                <a:latin typeface="Trebuchet MS" pitchFamily="34" charset="0"/>
              </a:rPr>
              <a:t>　</a:t>
            </a:r>
            <a:r>
              <a:rPr kumimoji="0" lang="ja-JP" altLang="en-US" sz="1600" dirty="0">
                <a:latin typeface="Trebuchet MS" pitchFamily="34" charset="0"/>
              </a:rPr>
              <a:t>■海外でのフォワーディング業務と国内での通関業務・配送業務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841" y="5611906"/>
            <a:ext cx="2362200" cy="457200"/>
          </a:xfrm>
          <a:prstGeom prst="rect">
            <a:avLst/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000" dirty="0">
                <a:solidFill>
                  <a:srgbClr val="FFFFFF"/>
                </a:solidFill>
              </a:rPr>
              <a:t>6.</a:t>
            </a:r>
            <a:r>
              <a:rPr kumimoji="0" lang="ja-JP" altLang="en-US" sz="2000" dirty="0">
                <a:solidFill>
                  <a:srgbClr val="FFFFFF"/>
                </a:solidFill>
              </a:rPr>
              <a:t>不動産賃貸業</a:t>
            </a:r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608ECF4A-3B36-01E7-74A9-1F83B24CEA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1467" y="5453101"/>
            <a:ext cx="304800" cy="793377"/>
          </a:xfrm>
          <a:prstGeom prst="triangle">
            <a:avLst>
              <a:gd name="adj" fmla="val 50000"/>
            </a:avLst>
          </a:prstGeom>
          <a:solidFill>
            <a:srgbClr val="00A0C8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36075E0B-5C6D-DB5B-5E53-3EDEBF479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276" y="5490542"/>
            <a:ext cx="6058882" cy="754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FA8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ja-JP" altLang="en-US" sz="1400" dirty="0">
                <a:latin typeface="Trebuchet MS" pitchFamily="34" charset="0"/>
              </a:rPr>
              <a:t>　</a:t>
            </a:r>
            <a:r>
              <a:rPr kumimoji="0" lang="ja-JP" altLang="en-US" sz="1600" dirty="0">
                <a:latin typeface="Trebuchet MS" pitchFamily="34" charset="0"/>
              </a:rPr>
              <a:t>■倉庫スペースの賃貸管理</a:t>
            </a:r>
            <a:r>
              <a:rPr kumimoji="0" lang="en-US" altLang="ja-JP" sz="1600" dirty="0">
                <a:latin typeface="Trebuchet MS" pitchFamily="34" charset="0"/>
              </a:rPr>
              <a:t>/</a:t>
            </a:r>
            <a:r>
              <a:rPr kumimoji="0" lang="ja-JP" altLang="en-US" sz="1600" dirty="0">
                <a:latin typeface="Trebuchet MS" pitchFamily="34" charset="0"/>
              </a:rPr>
              <a:t>サブリースなど</a:t>
            </a:r>
          </a:p>
        </p:txBody>
      </p:sp>
    </p:spTree>
    <p:extLst>
      <p:ext uri="{BB962C8B-B14F-4D97-AF65-F5344CB8AC3E}">
        <p14:creationId xmlns:p14="http://schemas.microsoft.com/office/powerpoint/2010/main" val="285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69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33" y="664763"/>
            <a:ext cx="2517112" cy="46355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パソコン関連出荷作業</a:t>
            </a:r>
          </a:p>
        </p:txBody>
      </p:sp>
      <p:pic>
        <p:nvPicPr>
          <p:cNvPr id="3" name="Picture 43" descr="オフィスビル,ビル,事務所,企業,会社,建物,本社,高層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1" y="1199377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5" descr="ビル,ビルディング,会社,建物">
            <a:extLst>
              <a:ext uri="{FF2B5EF4-FFF2-40B4-BE49-F238E27FC236}">
                <a16:creationId xmlns:a16="http://schemas.microsoft.com/office/drawing/2014/main" id="{00000000-0008-0000-0700-000010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06" y="270823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 descr="トラック,バン,ビル,保管,倉庫,工場,工業,貯蔵,輸送">
            <a:extLst>
              <a:ext uri="{FF2B5EF4-FFF2-40B4-BE49-F238E27FC236}">
                <a16:creationId xmlns:a16="http://schemas.microsoft.com/office/drawing/2014/main" id="{00000000-0008-0000-0700-00001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0" y="4851829"/>
            <a:ext cx="1149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75" y="2097902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 dirty="0"/>
              <a:t>荷主様</a:t>
            </a:r>
            <a:endParaRPr lang="en-US" altLang="ja-JP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0000000-0008-0000-0700-000016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11" y="5325955"/>
            <a:ext cx="16843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en-US" altLang="ja-JP" dirty="0"/>
              <a:t>Amazon</a:t>
            </a:r>
            <a:r>
              <a:rPr lang="ja-JP" altLang="en-US" dirty="0"/>
              <a:t>倉庫</a:t>
            </a:r>
            <a:endParaRPr lang="en-US" altLang="ja-JP" dirty="0"/>
          </a:p>
          <a:p>
            <a:pPr algn="ctr" eaLnBrk="1" hangingPunct="1"/>
            <a:r>
              <a:rPr lang="ja-JP" altLang="en-US" dirty="0"/>
              <a:t>・大手家電</a:t>
            </a:r>
            <a:endParaRPr lang="en-US" altLang="ja-JP" dirty="0"/>
          </a:p>
          <a:p>
            <a:pPr algn="ctr" eaLnBrk="1" hangingPunct="1"/>
            <a:r>
              <a:rPr lang="ja-JP" altLang="en-US" dirty="0"/>
              <a:t>量販店センター</a:t>
            </a:r>
            <a:endParaRPr lang="en-US" altLang="ja-JP" dirty="0"/>
          </a:p>
        </p:txBody>
      </p:sp>
      <p:sp>
        <p:nvSpPr>
          <p:cNvPr id="8" name="右矢印 12">
            <a:extLst>
              <a:ext uri="{FF2B5EF4-FFF2-40B4-BE49-F238E27FC236}">
                <a16:creationId xmlns:a16="http://schemas.microsoft.com/office/drawing/2014/main" id="{00000000-0008-0000-0700-00000D000000}"/>
              </a:ext>
            </a:extLst>
          </p:cNvPr>
          <p:cNvSpPr/>
          <p:nvPr/>
        </p:nvSpPr>
        <p:spPr>
          <a:xfrm rot="16200000">
            <a:off x="293966" y="3511721"/>
            <a:ext cx="2229713" cy="283979"/>
          </a:xfrm>
          <a:prstGeom prst="right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76" y="3469697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 dirty="0"/>
              <a:t>注</a:t>
            </a:r>
            <a:endParaRPr lang="en-US" altLang="ja-JP" dirty="0"/>
          </a:p>
          <a:p>
            <a:pPr algn="ctr" eaLnBrk="1" hangingPunct="1"/>
            <a:r>
              <a:rPr lang="ja-JP" altLang="en-US" dirty="0"/>
              <a:t>文</a:t>
            </a:r>
            <a:endParaRPr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0000000-0008-0000-0700-00000F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72" y="2631580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 dirty="0"/>
              <a:t>発注</a:t>
            </a:r>
            <a:endParaRPr lang="en-US" altLang="ja-JP" dirty="0"/>
          </a:p>
        </p:txBody>
      </p:sp>
      <p:sp>
        <p:nvSpPr>
          <p:cNvPr id="11" name="右矢印 28">
            <a:extLst>
              <a:ext uri="{FF2B5EF4-FFF2-40B4-BE49-F238E27FC236}">
                <a16:creationId xmlns:a16="http://schemas.microsoft.com/office/drawing/2014/main" id="{00000000-0008-0000-0700-00001D000000}"/>
              </a:ext>
            </a:extLst>
          </p:cNvPr>
          <p:cNvSpPr/>
          <p:nvPr/>
        </p:nvSpPr>
        <p:spPr>
          <a:xfrm rot="2652199">
            <a:off x="1942243" y="2460908"/>
            <a:ext cx="863600" cy="28561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000000-0008-0000-0700-00001F000000}"/>
              </a:ext>
            </a:extLst>
          </p:cNvPr>
          <p:cNvSpPr/>
          <p:nvPr/>
        </p:nvSpPr>
        <p:spPr>
          <a:xfrm>
            <a:off x="4973139" y="698997"/>
            <a:ext cx="6139841" cy="5344068"/>
          </a:xfrm>
          <a:prstGeom prst="rect">
            <a:avLst/>
          </a:prstGeom>
          <a:solidFill>
            <a:srgbClr val="00B0F0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" name="右矢印 26">
            <a:extLst>
              <a:ext uri="{FF2B5EF4-FFF2-40B4-BE49-F238E27FC236}">
                <a16:creationId xmlns:a16="http://schemas.microsoft.com/office/drawing/2014/main" id="{00000000-0008-0000-0700-00001B000000}"/>
              </a:ext>
            </a:extLst>
          </p:cNvPr>
          <p:cNvSpPr/>
          <p:nvPr/>
        </p:nvSpPr>
        <p:spPr>
          <a:xfrm>
            <a:off x="3949420" y="3211109"/>
            <a:ext cx="863600" cy="25858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右矢印 24">
            <a:extLst>
              <a:ext uri="{FF2B5EF4-FFF2-40B4-BE49-F238E27FC236}">
                <a16:creationId xmlns:a16="http://schemas.microsoft.com/office/drawing/2014/main" id="{00000000-0008-0000-0700-000019000000}"/>
              </a:ext>
            </a:extLst>
          </p:cNvPr>
          <p:cNvSpPr/>
          <p:nvPr/>
        </p:nvSpPr>
        <p:spPr>
          <a:xfrm rot="10800000">
            <a:off x="2392239" y="5067365"/>
            <a:ext cx="2447925" cy="258589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" name="角丸四角形 36">
            <a:extLst>
              <a:ext uri="{FF2B5EF4-FFF2-40B4-BE49-F238E27FC236}">
                <a16:creationId xmlns:a16="http://schemas.microsoft.com/office/drawing/2014/main" id="{00000000-0008-0000-0700-000025000000}"/>
              </a:ext>
            </a:extLst>
          </p:cNvPr>
          <p:cNvSpPr/>
          <p:nvPr/>
        </p:nvSpPr>
        <p:spPr>
          <a:xfrm>
            <a:off x="5243054" y="2599859"/>
            <a:ext cx="480068" cy="1511300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入荷検品</a:t>
            </a:r>
          </a:p>
        </p:txBody>
      </p:sp>
      <p:sp>
        <p:nvSpPr>
          <p:cNvPr id="16" name="角丸四角形 51">
            <a:extLst>
              <a:ext uri="{FF2B5EF4-FFF2-40B4-BE49-F238E27FC236}">
                <a16:creationId xmlns:a16="http://schemas.microsoft.com/office/drawing/2014/main" id="{00000000-0008-0000-0700-000034000000}"/>
              </a:ext>
            </a:extLst>
          </p:cNvPr>
          <p:cNvSpPr/>
          <p:nvPr/>
        </p:nvSpPr>
        <p:spPr>
          <a:xfrm>
            <a:off x="5240043" y="4377791"/>
            <a:ext cx="480068" cy="1512888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梱包作業</a:t>
            </a:r>
          </a:p>
        </p:txBody>
      </p:sp>
      <p:sp>
        <p:nvSpPr>
          <p:cNvPr id="17" name="角丸四角形 38">
            <a:extLst>
              <a:ext uri="{FF2B5EF4-FFF2-40B4-BE49-F238E27FC236}">
                <a16:creationId xmlns:a16="http://schemas.microsoft.com/office/drawing/2014/main" id="{00000000-0008-0000-0700-000027000000}"/>
              </a:ext>
            </a:extLst>
          </p:cNvPr>
          <p:cNvSpPr/>
          <p:nvPr/>
        </p:nvSpPr>
        <p:spPr>
          <a:xfrm>
            <a:off x="6730409" y="2589308"/>
            <a:ext cx="480069" cy="1511300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商品保管</a:t>
            </a:r>
          </a:p>
        </p:txBody>
      </p:sp>
      <p:sp>
        <p:nvSpPr>
          <p:cNvPr id="18" name="右矢印 37">
            <a:extLst>
              <a:ext uri="{FF2B5EF4-FFF2-40B4-BE49-F238E27FC236}">
                <a16:creationId xmlns:a16="http://schemas.microsoft.com/office/drawing/2014/main" id="{00000000-0008-0000-0700-000026000000}"/>
              </a:ext>
            </a:extLst>
          </p:cNvPr>
          <p:cNvSpPr/>
          <p:nvPr/>
        </p:nvSpPr>
        <p:spPr>
          <a:xfrm>
            <a:off x="5920019" y="3131347"/>
            <a:ext cx="576262" cy="4841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" name="右矢印 37">
            <a:extLst>
              <a:ext uri="{FF2B5EF4-FFF2-40B4-BE49-F238E27FC236}">
                <a16:creationId xmlns:a16="http://schemas.microsoft.com/office/drawing/2014/main" id="{91369BBF-28F5-9A2B-19F4-32D39E08A3F5}"/>
              </a:ext>
            </a:extLst>
          </p:cNvPr>
          <p:cNvSpPr/>
          <p:nvPr/>
        </p:nvSpPr>
        <p:spPr>
          <a:xfrm>
            <a:off x="7436010" y="3113415"/>
            <a:ext cx="576262" cy="4841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" name="角丸四角形 40">
            <a:extLst>
              <a:ext uri="{FF2B5EF4-FFF2-40B4-BE49-F238E27FC236}">
                <a16:creationId xmlns:a16="http://schemas.microsoft.com/office/drawing/2014/main" id="{00000000-0008-0000-0700-000029000000}"/>
              </a:ext>
            </a:extLst>
          </p:cNvPr>
          <p:cNvSpPr/>
          <p:nvPr/>
        </p:nvSpPr>
        <p:spPr>
          <a:xfrm>
            <a:off x="8294814" y="2599859"/>
            <a:ext cx="461808" cy="1511300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ピッキング</a:t>
            </a:r>
          </a:p>
        </p:txBody>
      </p:sp>
      <p:sp>
        <p:nvSpPr>
          <p:cNvPr id="21" name="右矢印 43">
            <a:extLst>
              <a:ext uri="{FF2B5EF4-FFF2-40B4-BE49-F238E27FC236}">
                <a16:creationId xmlns:a16="http://schemas.microsoft.com/office/drawing/2014/main" id="{00000000-0008-0000-0700-00002C000000}"/>
              </a:ext>
            </a:extLst>
          </p:cNvPr>
          <p:cNvSpPr/>
          <p:nvPr/>
        </p:nvSpPr>
        <p:spPr>
          <a:xfrm>
            <a:off x="8984084" y="3131347"/>
            <a:ext cx="576262" cy="4841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" name="角丸四角形 41">
            <a:extLst>
              <a:ext uri="{FF2B5EF4-FFF2-40B4-BE49-F238E27FC236}">
                <a16:creationId xmlns:a16="http://schemas.microsoft.com/office/drawing/2014/main" id="{00000000-0008-0000-0700-00002A000000}"/>
              </a:ext>
            </a:extLst>
          </p:cNvPr>
          <p:cNvSpPr/>
          <p:nvPr/>
        </p:nvSpPr>
        <p:spPr>
          <a:xfrm>
            <a:off x="9750403" y="2599859"/>
            <a:ext cx="976532" cy="3310408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在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庫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管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bg1"/>
                </a:solidFill>
              </a:rPr>
              <a:t>理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US" altLang="ja-JP" sz="16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WMS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右矢印 48">
            <a:extLst>
              <a:ext uri="{FF2B5EF4-FFF2-40B4-BE49-F238E27FC236}">
                <a16:creationId xmlns:a16="http://schemas.microsoft.com/office/drawing/2014/main" id="{00000000-0008-0000-0700-000031000000}"/>
              </a:ext>
            </a:extLst>
          </p:cNvPr>
          <p:cNvSpPr/>
          <p:nvPr/>
        </p:nvSpPr>
        <p:spPr>
          <a:xfrm rot="10800000">
            <a:off x="8967965" y="4911729"/>
            <a:ext cx="576262" cy="48418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00000000-0008-0000-0700-000032000000}"/>
              </a:ext>
            </a:extLst>
          </p:cNvPr>
          <p:cNvSpPr/>
          <p:nvPr/>
        </p:nvSpPr>
        <p:spPr>
          <a:xfrm>
            <a:off x="8277121" y="4397379"/>
            <a:ext cx="479536" cy="1512888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流通加工</a:t>
            </a:r>
          </a:p>
        </p:txBody>
      </p:sp>
      <p:sp>
        <p:nvSpPr>
          <p:cNvPr id="25" name="右矢印 48">
            <a:extLst>
              <a:ext uri="{FF2B5EF4-FFF2-40B4-BE49-F238E27FC236}">
                <a16:creationId xmlns:a16="http://schemas.microsoft.com/office/drawing/2014/main" id="{7B3C62CC-CAF9-1880-B5DF-748614F2F292}"/>
              </a:ext>
            </a:extLst>
          </p:cNvPr>
          <p:cNvSpPr/>
          <p:nvPr/>
        </p:nvSpPr>
        <p:spPr>
          <a:xfrm rot="10800000">
            <a:off x="7412868" y="4904649"/>
            <a:ext cx="576262" cy="48418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6" name="角丸四角形 50">
            <a:extLst>
              <a:ext uri="{FF2B5EF4-FFF2-40B4-BE49-F238E27FC236}">
                <a16:creationId xmlns:a16="http://schemas.microsoft.com/office/drawing/2014/main" id="{00000000-0008-0000-0700-000033000000}"/>
              </a:ext>
            </a:extLst>
          </p:cNvPr>
          <p:cNvSpPr/>
          <p:nvPr/>
        </p:nvSpPr>
        <p:spPr>
          <a:xfrm>
            <a:off x="6739432" y="4390299"/>
            <a:ext cx="480068" cy="1512888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送り状発行</a:t>
            </a:r>
          </a:p>
        </p:txBody>
      </p:sp>
      <p:sp>
        <p:nvSpPr>
          <p:cNvPr id="27" name="右矢印 48">
            <a:extLst>
              <a:ext uri="{FF2B5EF4-FFF2-40B4-BE49-F238E27FC236}">
                <a16:creationId xmlns:a16="http://schemas.microsoft.com/office/drawing/2014/main" id="{93C8CA81-5C73-11B9-77BD-4CA54C443AF9}"/>
              </a:ext>
            </a:extLst>
          </p:cNvPr>
          <p:cNvSpPr/>
          <p:nvPr/>
        </p:nvSpPr>
        <p:spPr>
          <a:xfrm rot="10800000">
            <a:off x="5880230" y="4892141"/>
            <a:ext cx="576262" cy="48418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0000000-0008-0000-0700-00001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444" y="5357385"/>
            <a:ext cx="21058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ja-JP" altLang="en-US" dirty="0"/>
              <a:t>路線便・チャーター便にて配送</a:t>
            </a:r>
            <a:endParaRPr lang="en-US" altLang="ja-JP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0000000-0008-0000-0700-000011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299" y="3717256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 dirty="0"/>
              <a:t>仕入先企業様</a:t>
            </a:r>
            <a:endParaRPr lang="en-US" altLang="ja-JP" dirty="0"/>
          </a:p>
        </p:txBody>
      </p:sp>
      <p:sp>
        <p:nvSpPr>
          <p:cNvPr id="30" name="右矢印 8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SpPr/>
          <p:nvPr/>
        </p:nvSpPr>
        <p:spPr>
          <a:xfrm rot="10800000">
            <a:off x="2297985" y="1813878"/>
            <a:ext cx="2447925" cy="213970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1" name="右矢印 6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SpPr/>
          <p:nvPr/>
        </p:nvSpPr>
        <p:spPr>
          <a:xfrm>
            <a:off x="2297984" y="1561713"/>
            <a:ext cx="2447925" cy="213971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FFFFFF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0000000-0008-0000-0700-000012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848" y="2018029"/>
            <a:ext cx="1674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/>
              <a:t>入荷・出荷報告</a:t>
            </a:r>
            <a:endParaRPr lang="en-US" altLang="ja-JP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0000000-0008-0000-0700-00001E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91" y="3041776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 dirty="0"/>
              <a:t>納品</a:t>
            </a:r>
            <a:endParaRPr lang="en-US" altLang="ja-JP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935" y="1352716"/>
            <a:ext cx="179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ja-JP" altLang="en-US" dirty="0"/>
              <a:t>入荷・出荷指示</a:t>
            </a:r>
            <a:endParaRPr lang="en-US" altLang="ja-JP" dirty="0"/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5AA609B7-DE59-E2E7-D105-0A0E14B2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536" y="6269253"/>
            <a:ext cx="1976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000000"/>
                </a:solidFill>
              </a:rPr>
              <a:t>5.</a:t>
            </a:r>
            <a:r>
              <a:rPr lang="ja-JP" altLang="en-US" sz="2400" b="1" dirty="0">
                <a:solidFill>
                  <a:srgbClr val="000000"/>
                </a:solidFill>
              </a:rPr>
              <a:t>具体的事例 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0000000-0008-0000-0700-000020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96" y="836409"/>
            <a:ext cx="28974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ja-JP" altLang="en-US" b="1" dirty="0"/>
              <a:t>大阪グローバルロジスティクスセンター（</a:t>
            </a:r>
            <a:r>
              <a:rPr lang="en-US" altLang="ja-JP" b="1" dirty="0"/>
              <a:t>OGL</a:t>
            </a:r>
            <a:r>
              <a:rPr lang="ja-JP" altLang="en-US" b="1" dirty="0"/>
              <a:t>）</a:t>
            </a:r>
            <a:endParaRPr lang="en-US" altLang="ja-JP" b="1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000000-0008-0000-0700-00002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552" y="1118716"/>
            <a:ext cx="3190860" cy="14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ja-JP" altLang="en-US" sz="1400" b="1" dirty="0"/>
              <a:t>①</a:t>
            </a:r>
            <a:r>
              <a:rPr lang="en-US" altLang="ja-JP" sz="1400" b="1" dirty="0"/>
              <a:t>Amazon</a:t>
            </a:r>
            <a:r>
              <a:rPr lang="ja-JP" altLang="en-US" sz="1400" b="1" dirty="0"/>
              <a:t>倉庫向け出荷準備</a:t>
            </a:r>
            <a:endParaRPr lang="en-US" altLang="ja-JP" sz="1400" b="1" dirty="0"/>
          </a:p>
          <a:p>
            <a:pPr eaLnBrk="1" hangingPunct="1"/>
            <a:r>
              <a:rPr lang="ja-JP" altLang="en-US" sz="1400" b="1" dirty="0"/>
              <a:t>→値札の付け替え、送り先ごとの内容のバーコードシールを貼付</a:t>
            </a:r>
            <a:endParaRPr lang="en-US" altLang="ja-JP" sz="1400" b="1" dirty="0"/>
          </a:p>
          <a:p>
            <a:pPr eaLnBrk="1" hangingPunct="1"/>
            <a:r>
              <a:rPr lang="ja-JP" altLang="en-US" sz="1400" b="1" dirty="0"/>
              <a:t>②家電量販店ごとの出荷準備</a:t>
            </a:r>
            <a:endParaRPr lang="en-US" altLang="ja-JP" sz="1400" b="1" dirty="0"/>
          </a:p>
          <a:p>
            <a:pPr eaLnBrk="1" hangingPunct="1"/>
            <a:r>
              <a:rPr lang="ja-JP" altLang="en-US" sz="1400" b="1" dirty="0"/>
              <a:t>→現物商品の箱を開けて景品をセット、量販店センターごとの値札シール貼り</a:t>
            </a:r>
            <a:endParaRPr lang="en-US" altLang="ja-JP" sz="1400" b="1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ECC62FD-8707-68C6-E03C-DAA33D0D7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337" y="1118716"/>
            <a:ext cx="2514324" cy="13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7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96249AD-0207-9BC3-6465-2D552995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166" y="6138548"/>
            <a:ext cx="391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000000"/>
                </a:solidFill>
              </a:rPr>
              <a:t>6.</a:t>
            </a:r>
            <a:r>
              <a:rPr lang="ja-JP" altLang="en-US" sz="2400" b="1" dirty="0">
                <a:solidFill>
                  <a:srgbClr val="000000"/>
                </a:solidFill>
              </a:rPr>
              <a:t>管理システム</a:t>
            </a:r>
            <a:r>
              <a:rPr lang="en-US" altLang="ja-JP" sz="2400" b="1" dirty="0"/>
              <a:t>/</a:t>
            </a:r>
            <a:r>
              <a:rPr lang="ja-JP" altLang="en-US" sz="2400" b="1" dirty="0"/>
              <a:t>セキュリティ</a:t>
            </a:r>
            <a:r>
              <a:rPr lang="ja-JP" alt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51" y="622596"/>
            <a:ext cx="9902920" cy="539750"/>
          </a:xfrm>
          <a:prstGeom prst="rect">
            <a:avLst/>
          </a:prstGeom>
          <a:solidFill>
            <a:srgbClr val="FF66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CCFFCC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400" b="1" dirty="0">
                <a:solidFill>
                  <a:srgbClr val="F9EDC1"/>
                </a:solidFill>
                <a:latin typeface="Tahoma" pitchFamily="34" charset="0"/>
              </a:rPr>
              <a:t> 1.</a:t>
            </a:r>
            <a:r>
              <a:rPr kumimoji="0" lang="ja-JP" altLang="en-US" sz="2400" b="1" dirty="0">
                <a:solidFill>
                  <a:srgbClr val="F9EDC1"/>
                </a:solidFill>
                <a:latin typeface="Tahoma" pitchFamily="34" charset="0"/>
              </a:rPr>
              <a:t>倉庫管理システムについて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137" y="1260645"/>
            <a:ext cx="2159000" cy="4572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kumimoji="0" lang="en-US" altLang="ja-JP" sz="2400" dirty="0">
                <a:solidFill>
                  <a:srgbClr val="FFFFFF"/>
                </a:solidFill>
                <a:latin typeface="Trebuchet MS" pitchFamily="34" charset="0"/>
              </a:rPr>
              <a:t>W</a:t>
            </a:r>
            <a:r>
              <a:rPr kumimoji="0" lang="ja-JP" altLang="en-US" sz="2400" dirty="0">
                <a:solidFill>
                  <a:srgbClr val="FFFFFF"/>
                </a:solidFill>
                <a:latin typeface="Trebuchet MS" pitchFamily="34" charset="0"/>
              </a:rPr>
              <a:t>　</a:t>
            </a:r>
            <a:r>
              <a:rPr kumimoji="0" lang="en-US" altLang="ja-JP" sz="2400" dirty="0">
                <a:solidFill>
                  <a:srgbClr val="FFFFFF"/>
                </a:solidFill>
                <a:latin typeface="Trebuchet MS" pitchFamily="34" charset="0"/>
              </a:rPr>
              <a:t>M</a:t>
            </a:r>
            <a:r>
              <a:rPr kumimoji="0" lang="ja-JP" altLang="en-US" sz="2400" dirty="0">
                <a:solidFill>
                  <a:srgbClr val="FFFFFF"/>
                </a:solidFill>
                <a:latin typeface="Trebuchet MS" pitchFamily="34" charset="0"/>
              </a:rPr>
              <a:t>　</a:t>
            </a:r>
            <a:r>
              <a:rPr kumimoji="0" lang="en-US" altLang="ja-JP" sz="2400" dirty="0">
                <a:solidFill>
                  <a:srgbClr val="FFFFFF"/>
                </a:solidFill>
                <a:latin typeface="Trebuchet MS" pitchFamily="34" charset="0"/>
              </a:rPr>
              <a:t>S</a:t>
            </a:r>
            <a:endParaRPr kumimoji="0" lang="ja-JP" altLang="en-US" sz="24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00000000-0008-0000-0800-000009000000}"/>
              </a:ext>
              <a:ext uri="{147F2762-F138-4A5C-976F-8EAC2B608ADB}">
                <a16:predDERef xmlns:a16="http://schemas.microsoft.com/office/drawing/2014/main" pred="{00000000-0008-0000-0800-000007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000" y="1260645"/>
            <a:ext cx="5944435" cy="18002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FFFFCC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倉庫管理システムとして独自の</a:t>
            </a:r>
            <a:r>
              <a:rPr kumimoji="0" lang="en-US" altLang="ja-JP" sz="1600" dirty="0">
                <a:latin typeface="Trebuchet MS" pitchFamily="34" charset="0"/>
              </a:rPr>
              <a:t>WMS</a:t>
            </a:r>
            <a:r>
              <a:rPr kumimoji="0" lang="ja-JP" altLang="en-US" sz="1600" dirty="0">
                <a:latin typeface="Trebuchet MS" pitchFamily="34" charset="0"/>
              </a:rPr>
              <a:t>を使用しております。入荷</a:t>
            </a:r>
            <a:endParaRPr kumimoji="0" lang="en-US" altLang="ja-JP" sz="1600" dirty="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情報・出荷情報・在庫管理等は全て</a:t>
            </a:r>
            <a:r>
              <a:rPr kumimoji="0" lang="en-US" altLang="ja-JP" sz="1600" dirty="0">
                <a:latin typeface="Trebuchet MS" pitchFamily="34" charset="0"/>
              </a:rPr>
              <a:t>WMS</a:t>
            </a:r>
            <a:r>
              <a:rPr kumimoji="0" lang="ja-JP" altLang="en-US" sz="1600" dirty="0">
                <a:latin typeface="Trebuchet MS" pitchFamily="34" charset="0"/>
              </a:rPr>
              <a:t>にて運用しております。</a:t>
            </a:r>
          </a:p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入荷時にはバーコードをスキャンしてロケ確定、出荷時にも現品</a:t>
            </a:r>
            <a:endParaRPr kumimoji="0" lang="en-US" altLang="ja-JP" sz="1600" dirty="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スキャンで出荷を確定させますので出荷ミスが起こりにくいです。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881DDE4B-0560-E20C-1331-88FC4C1668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44956" y="1092557"/>
            <a:ext cx="304800" cy="793377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3924C2C-6E0F-4AEA-23AC-18D190D6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51" y="3485276"/>
            <a:ext cx="9902920" cy="539750"/>
          </a:xfrm>
          <a:prstGeom prst="rect">
            <a:avLst/>
          </a:prstGeom>
          <a:solidFill>
            <a:srgbClr val="FF66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CCFFCC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sz="2400" b="1" dirty="0">
                <a:solidFill>
                  <a:srgbClr val="F9EDC1"/>
                </a:solidFill>
                <a:latin typeface="Tahoma" pitchFamily="34" charset="0"/>
              </a:rPr>
              <a:t> 2.</a:t>
            </a:r>
            <a:r>
              <a:rPr kumimoji="0" lang="ja-JP" altLang="en-US" sz="2400" b="1" dirty="0">
                <a:solidFill>
                  <a:srgbClr val="F9EDC1"/>
                </a:solidFill>
                <a:latin typeface="Tahoma" pitchFamily="34" charset="0"/>
              </a:rPr>
              <a:t>倉庫セキュリティについて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BCE0109-249C-6D20-3CC3-2189FBF4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137" y="4156559"/>
            <a:ext cx="2159000" cy="4572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kumimoji="0" lang="ja-JP" altLang="en-US" sz="2400" dirty="0">
                <a:solidFill>
                  <a:srgbClr val="FFFFFF"/>
                </a:solidFill>
                <a:latin typeface="Trebuchet MS" pitchFamily="34" charset="0"/>
              </a:rPr>
              <a:t>警備体制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00000000-0008-0000-0800-000011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04" y="4687608"/>
            <a:ext cx="2063465" cy="16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4B638F3B-0E4C-F8BF-74BC-2A8D923812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44956" y="3988471"/>
            <a:ext cx="304800" cy="793377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endParaRPr kumimoji="0" lang="ja-JP" altLang="ja-JP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00000000-0008-0000-0800-000010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99" y="4156559"/>
            <a:ext cx="5944436" cy="18002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89803" dir="2700000" algn="ctr" rotWithShape="0">
              <a:srgbClr val="FFFFCC"/>
            </a:outerShdw>
          </a:effectLst>
        </p:spPr>
        <p:txBody>
          <a:bodyPr wrap="square" anchor="ctr"/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大手警備会社（</a:t>
            </a:r>
            <a:r>
              <a:rPr kumimoji="0" lang="en-US" altLang="ja-JP" sz="1600" dirty="0">
                <a:latin typeface="Trebuchet MS" pitchFamily="34" charset="0"/>
              </a:rPr>
              <a:t>ALSOK</a:t>
            </a:r>
            <a:r>
              <a:rPr kumimoji="0" lang="ja-JP" altLang="en-US" sz="1600" dirty="0">
                <a:latin typeface="Trebuchet MS" pitchFamily="34" charset="0"/>
              </a:rPr>
              <a:t>綜合警備保障株式会社）と契約し、</a:t>
            </a:r>
            <a:r>
              <a:rPr kumimoji="0" lang="en-US" altLang="ja-JP" sz="1600" dirty="0">
                <a:latin typeface="Trebuchet MS" pitchFamily="34" charset="0"/>
              </a:rPr>
              <a:t>24</a:t>
            </a:r>
            <a:r>
              <a:rPr kumimoji="0" lang="ja-JP" altLang="en-US" sz="1600" dirty="0">
                <a:latin typeface="Trebuchet MS" pitchFamily="34" charset="0"/>
              </a:rPr>
              <a:t>時</a:t>
            </a:r>
            <a:endParaRPr kumimoji="0" lang="en-US" altLang="ja-JP" sz="1600" dirty="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間防犯カメラを使って監視・録画するなど、厳重な警備体制を</a:t>
            </a:r>
            <a:endParaRPr kumimoji="0" lang="en-US" altLang="ja-JP" sz="1600" dirty="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取っております。また、荷主様からご要望がありました場合には</a:t>
            </a:r>
            <a:endParaRPr kumimoji="0" lang="en-US" altLang="ja-JP" sz="1600" dirty="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ja-JP" altLang="en-US" sz="1600" dirty="0">
                <a:latin typeface="Trebuchet MS" pitchFamily="34" charset="0"/>
              </a:rPr>
              <a:t>ご要望通りのセキュリティ・警備を構築できるか検討致します。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D1D7FF1-26F5-AF6D-D577-9F1A739A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49" y="1791694"/>
            <a:ext cx="2357718" cy="14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A87309E-75D3-68E3-324C-7CF2B7BC9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202" y="6249194"/>
            <a:ext cx="1976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000000"/>
                </a:solidFill>
              </a:rPr>
              <a:t>7.</a:t>
            </a:r>
            <a:r>
              <a:rPr lang="ja-JP" altLang="en-US" sz="2400" b="1" dirty="0">
                <a:solidFill>
                  <a:srgbClr val="000000"/>
                </a:solidFill>
              </a:rPr>
              <a:t>バス時刻表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7148B2C-6D2F-4B5F-8A6C-10BBDCC72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0726"/>
            <a:ext cx="10336305" cy="57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556</Words>
  <Application>Microsoft Office PowerPoint</Application>
  <PresentationFormat>ワイド画面</PresentationFormat>
  <Paragraphs>114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ＭＳ Ｐゴシック</vt:lpstr>
      <vt:lpstr>メイリオ</vt:lpstr>
      <vt:lpstr>游ゴシック</vt:lpstr>
      <vt:lpstr>游ゴシック Light</vt:lpstr>
      <vt:lpstr>Arial</vt:lpstr>
      <vt:lpstr>Tahoma</vt:lpstr>
      <vt:lpstr>Trebuchet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 淳一</dc:creator>
  <cp:lastModifiedBy>鈴木 淳一</cp:lastModifiedBy>
  <cp:revision>40</cp:revision>
  <cp:lastPrinted>2025-02-07T01:00:13Z</cp:lastPrinted>
  <dcterms:created xsi:type="dcterms:W3CDTF">2025-01-27T07:34:11Z</dcterms:created>
  <dcterms:modified xsi:type="dcterms:W3CDTF">2025-02-17T10:47:24Z</dcterms:modified>
</cp:coreProperties>
</file>